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2"/>
    <a:srgbClr val="ED7D31"/>
    <a:srgbClr val="F0383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AA74-2A1F-4D54-9ED7-AFEF95FD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42-69CF-4B2C-89CC-0C2683E0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B490-8EA8-46DC-A426-893EF02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868D-7A05-4D36-83BE-A3F00F2F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DEE4-A6B4-436E-94E9-B1AD07EA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3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EB39-19DE-4EC3-AE58-19695EF0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FE3D1-75CA-4919-B87E-EE56EEB17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643E7-CB1B-485A-8A2A-60A2CFD1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F2C1C-65E5-48D1-9C54-FECE0A42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3680-8F63-425F-B8FD-BE01E1D0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82D27-2E97-4482-B123-1104641F1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127AB-E16C-4F74-A28D-68B4E53F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1C2C-6F88-450B-9273-02BED8A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4132-9016-4A30-8FC7-0B0CE659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BD88-8083-4002-84B8-52024144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4D85-EB4F-4A45-A03E-3F60467D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AAF4-58A0-402F-818C-1AC3F0C1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C684-12EC-4422-874F-2D57116D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826D1-1774-472B-86D7-8B51163C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EBA1-016B-4B2E-A23A-675FAE71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8AFD-3A37-4F5E-911A-352046BE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1D2B4-A053-4B72-A3AD-43060699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835-2307-4BD3-A968-E536FBC9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3442-5D78-4AD1-AC29-E8608F8D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F57B-DFE9-4A0A-8143-23B9807E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9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6B61-9540-4BB2-A3CE-0596B766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8905-38D2-4575-A1BE-5F25E9E0C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F0AC8-9717-4492-A4CF-A374A8FBD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7326F-2F29-47D7-A1F6-13FC27A5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3501-816D-4AFA-B106-787E1CF7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4775-81FC-41E8-A5F5-FDB06B62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A9F3-A700-490D-A813-BBB9F844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58A20-FC8E-4590-9994-B2EE8AD3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A5825-C90E-41FC-A141-34F92AEC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56B93-58F9-4E38-804F-AD8FE292E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A52AD-0BC1-4A97-96C4-AC74D9479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4FE7D-7A6E-4254-A271-A42786C4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67B79-3A5F-4AF4-8432-13B199CD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FA851-5A01-463D-B550-82495569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0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92BB-E167-4289-B107-87E8F3F1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80CC9-DDC2-4101-9296-8BE2FD82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BAF3-EDEB-468F-B8A8-16B56507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F5E1-CAFE-4AC5-AEB3-E697F888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58929-B925-4957-B885-7F4ABF11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DE17B-B6E2-412B-9E40-165F1C02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C60AD-BBF7-48A7-8945-9D3B30F8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1741-01F3-41E5-B27E-0439A33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5FBA-2AEA-454D-BFA6-78A4C77E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02ED7-6DB6-4936-ADED-E0B4BE92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4AE7-9C27-4C19-990C-59A2E5C4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9F8A5-87D0-46EF-BBB3-8120A56A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10643-A538-4878-98C4-D67FEE78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2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A62-4ACA-4042-AB6F-2A3CC74F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1285D-0ABF-43EA-B915-3A4A2C359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1E760-CDB9-4D2B-BC6E-6E2D8FF50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F44D3-CC46-46CE-BA83-C7579D5C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2D447-3C5D-4774-81E3-B8165EEA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5DD4A-08BE-4531-BBE6-16AF0199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36D78-CAFF-499B-9FA8-53E0EC2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BBEA4-6E16-456B-9775-DB2B70F3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9FAC9-95EA-4FFD-9562-56C6B013C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BEFB-581A-41B0-ADFC-4A390851B9C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313CD-59D7-43F1-8837-65EA6617C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AA74-7AE4-4CCC-97B5-D9CCDEC11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D72C-457A-40D8-B630-A0AC75AA6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8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E8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BEC09B-00A9-44AB-A76C-5E984E4AB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10341122" cy="1560320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rgbClr val="8E8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Reasons to Attend Consult-Con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F532A-12D7-4701-84EF-866145377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8E8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- Recharging, Rebalancing and Resetting in Post Covid World.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D379A7-0E75-4D9D-BA9A-A91113A09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" b="15104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B11BEEE0-BCAF-4DB1-9760-0B7ACC88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35" y="4178106"/>
            <a:ext cx="3207434" cy="8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63A456F4-4E1B-4EE7-97E6-D8E34C684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r="9090" b="20755"/>
          <a:stretch/>
        </p:blipFill>
        <p:spPr bwMode="auto">
          <a:xfrm>
            <a:off x="3522466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801F9-996D-4AA0-8318-C56CF042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3" y="772194"/>
            <a:ext cx="5724906" cy="1945855"/>
          </a:xfrm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[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Learn From Two of The Most Influential Business Thinkers of Our Lifetime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]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#1 – Dr. Philip Kotler</a:t>
            </a:r>
            <a:b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D4D2E164-B29D-44F0-9B8D-DF10ADF8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9" y="2641212"/>
            <a:ext cx="4982785" cy="3792717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</a:t>
            </a:r>
            <a:r>
              <a:rPr lang="en-US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onsidered by many as the </a:t>
            </a:r>
            <a:r>
              <a:rPr lang="en-US" sz="2000" b="1" i="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father of modern marketing</a:t>
            </a:r>
            <a:endPara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Created Marketing as a Field of Study.</a:t>
            </a:r>
          </a:p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Wrote </a:t>
            </a:r>
            <a:r>
              <a:rPr lang="en-U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80 Books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on Marketing.</a:t>
            </a:r>
          </a:p>
          <a:p>
            <a:r>
              <a:rPr lang="en-U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Defined the Terms: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Target Marketing; Marketing Management.; Customer Focus;   Marketing Mix; Brand Marketing &amp; Positioning; Marketing Analysis </a:t>
            </a:r>
          </a:p>
          <a:p>
            <a:r>
              <a:rPr lang="en-U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KEYNOTE: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Talking About the Future of Marketing (or Marketing 3.0.)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D8FDB-83F1-44E6-980D-1822D957D72E}"/>
              </a:ext>
            </a:extLst>
          </p:cNvPr>
          <p:cNvSpPr txBox="1"/>
          <p:nvPr/>
        </p:nvSpPr>
        <p:spPr>
          <a:xfrm>
            <a:off x="1213967" y="135648"/>
            <a:ext cx="9569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Reason #1: Continuous Development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BE1E8-6868-4DF2-819E-D8EC81D14C47}"/>
              </a:ext>
            </a:extLst>
          </p:cNvPr>
          <p:cNvSpPr txBox="1"/>
          <p:nvPr/>
        </p:nvSpPr>
        <p:spPr>
          <a:xfrm>
            <a:off x="4573806" y="6066183"/>
            <a:ext cx="225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D7D31"/>
                </a:solidFill>
              </a:rPr>
              <a:t>Philip Kotler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55FB28D-999D-9D48-ACCE-32E7542BF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08" y="6069496"/>
            <a:ext cx="3042762" cy="5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8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53253-75C6-4A97-8802-1F712A6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5" y="472740"/>
            <a:ext cx="6291469" cy="1476801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[Learn From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Two of The Most Influential Business Thinkers of Our Lifetime]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eter F. Drucker during Peter F. Drucker, a Pioneer in Social and Management Theory, Dead at 95 at Claremont Graduate University in Claremont,...">
            <a:extLst>
              <a:ext uri="{FF2B5EF4-FFF2-40B4-BE49-F238E27FC236}">
                <a16:creationId xmlns:a16="http://schemas.microsoft.com/office/drawing/2014/main" id="{F53ECA87-2945-4E4E-91D1-C49A0F1F4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r="-2" b="18109"/>
          <a:stretch/>
        </p:blipFill>
        <p:spPr bwMode="auto">
          <a:xfrm>
            <a:off x="481849" y="1352681"/>
            <a:ext cx="4201088" cy="41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AE322-7272-4D3F-A36A-B20CA01CEEB0}"/>
              </a:ext>
            </a:extLst>
          </p:cNvPr>
          <p:cNvSpPr txBox="1"/>
          <p:nvPr/>
        </p:nvSpPr>
        <p:spPr>
          <a:xfrm>
            <a:off x="6544501" y="1660418"/>
            <a:ext cx="364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F. Drucker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73106-4CCF-411A-B2C8-786DB9C126DB}"/>
              </a:ext>
            </a:extLst>
          </p:cNvPr>
          <p:cNvSpPr txBox="1"/>
          <p:nvPr/>
        </p:nvSpPr>
        <p:spPr>
          <a:xfrm>
            <a:off x="5088836" y="2461360"/>
            <a:ext cx="68646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Modern Management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Attended a class taught by Economist John Maynard Keynes. Told Keynes he talked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about markets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 about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 60 books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“Concept of the Corporation”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 Future of Industrial Man.”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Consultant, suggested General Motors </a:t>
            </a: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rethink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many of its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 and Practices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wrote on the topics of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Companies Can Get The Most Out of Workers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Workers Can Find Dignity &amp; Community Through Work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half his work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 Bono”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Non-Profits and Small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one of the first </a:t>
            </a:r>
            <a:r>
              <a:rPr lang="en-US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MBA Programs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Claremont College.</a:t>
            </a:r>
          </a:p>
          <a:p>
            <a:pPr marL="285750" indent="-285750">
              <a:buFontTx/>
              <a:buChar char="-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32072-D27A-354C-94D1-BA133B5B850B}"/>
              </a:ext>
            </a:extLst>
          </p:cNvPr>
          <p:cNvSpPr txBox="1"/>
          <p:nvPr/>
        </p:nvSpPr>
        <p:spPr>
          <a:xfrm>
            <a:off x="303840" y="205861"/>
            <a:ext cx="9569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Reason #1: Continuous Development </a:t>
            </a:r>
            <a:endParaRPr lang="en-US" sz="28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C86A52B0-DF27-304D-9B51-B55AD115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" y="5919206"/>
            <a:ext cx="3042762" cy="5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C348F-7E4B-40D0-A3DA-E3EBB48D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 #2: </a:t>
            </a: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Improving Your Business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86208-F1E6-4F4B-96BF-0409067B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99" y="2257884"/>
            <a:ext cx="6454916" cy="4460967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FFC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Discussions: </a:t>
            </a:r>
            <a:endParaRPr lang="en-US" sz="2400" b="1" i="1" dirty="0">
              <a:solidFill>
                <a:srgbClr val="FFC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 In A Post-Covid World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Consulting Opportunities</a:t>
            </a:r>
          </a:p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Will Include Strategy, Innovation, Digital, Data And More.</a:t>
            </a:r>
          </a:p>
          <a:p>
            <a:r>
              <a:rPr lang="en-US" sz="2400" b="1" dirty="0">
                <a:solidFill>
                  <a:srgbClr val="FFC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Keynote: Dr. Erin Kelly, MIT</a:t>
            </a:r>
            <a:r>
              <a:rPr lang="en-US" sz="2400" b="1" i="1" dirty="0">
                <a:solidFill>
                  <a:srgbClr val="FFC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Work and Organization Studies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on Work Redesign &amp; Wellbeing, 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Work, and Organizational Practices. </a:t>
            </a:r>
          </a:p>
          <a:p>
            <a:r>
              <a:rPr lang="en-US" sz="2400" b="1" i="1" dirty="0">
                <a:solidFill>
                  <a:srgbClr val="FFC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 Sessions: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Focused on Industry Niches And Topics.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27A87B3-B951-9041-9F74-AB27F940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1434508"/>
            <a:ext cx="4397433" cy="813524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ayscale photo of city buildings">
            <a:extLst>
              <a:ext uri="{FF2B5EF4-FFF2-40B4-BE49-F238E27FC236}">
                <a16:creationId xmlns:a16="http://schemas.microsoft.com/office/drawing/2014/main" id="{909AF251-D715-4234-8860-E25E41182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93977" y="3638482"/>
            <a:ext cx="4749526" cy="26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EDA06-C631-4346-BAAB-B05E5B8C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2981740"/>
            <a:ext cx="6465287" cy="36984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C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Reason #3: Networking</a:t>
            </a:r>
            <a:b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8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Get Advice – Gain A Different Perspective –  Develop Long-Term Relationships – 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Business Connections – Get New Tips &amp; Ideas – Elevate Your Profile –  Advance Your Career – Gain More Knowledge – Meet New People – Be Inspired – Remain Relevant – Catch Up With Old Friends – Find Out What’s Working.</a:t>
            </a:r>
            <a:b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woman using laptop computer">
            <a:extLst>
              <a:ext uri="{FF2B5EF4-FFF2-40B4-BE49-F238E27FC236}">
                <a16:creationId xmlns:a16="http://schemas.microsoft.com/office/drawing/2014/main" id="{41BDC478-8A98-415E-885E-3FD3F2227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3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108640-DE2E-466F-8238-996403C55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8" b="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10288-08FA-42F2-A361-BFA0334DDE0B}"/>
              </a:ext>
            </a:extLst>
          </p:cNvPr>
          <p:cNvSpPr txBox="1"/>
          <p:nvPr/>
        </p:nvSpPr>
        <p:spPr>
          <a:xfrm>
            <a:off x="5138287" y="5844209"/>
            <a:ext cx="615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22EA3DA6-A6B4-9B49-9804-B855BA06B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06" y="5680136"/>
            <a:ext cx="3042762" cy="5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DB3C7AF-F4D5-40CF-8276-0E091C50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74061-A291-4094-BEB2-B707636E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91822"/>
            <a:ext cx="7321113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Reason #4: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Strengthen Your Brand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F22F920-02D7-497A-892A-5A1799A6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758" y="0"/>
            <a:ext cx="1679159" cy="925847"/>
          </a:xfrm>
          <a:custGeom>
            <a:avLst/>
            <a:gdLst>
              <a:gd name="connsiteX0" fmla="*/ 0 w 1679159"/>
              <a:gd name="connsiteY0" fmla="*/ 0 h 925847"/>
              <a:gd name="connsiteX1" fmla="*/ 123825 w 1679159"/>
              <a:gd name="connsiteY1" fmla="*/ 0 h 925847"/>
              <a:gd name="connsiteX2" fmla="*/ 123825 w 1679159"/>
              <a:gd name="connsiteY2" fmla="*/ 756588 h 925847"/>
              <a:gd name="connsiteX3" fmla="*/ 1431852 w 1679159"/>
              <a:gd name="connsiteY3" fmla="*/ 0 h 925847"/>
              <a:gd name="connsiteX4" fmla="*/ 1679159 w 1679159"/>
              <a:gd name="connsiteY4" fmla="*/ 0 h 925847"/>
              <a:gd name="connsiteX5" fmla="*/ 92869 w 1679159"/>
              <a:gd name="connsiteY5" fmla="*/ 917560 h 925847"/>
              <a:gd name="connsiteX6" fmla="*/ 61913 w 1679159"/>
              <a:gd name="connsiteY6" fmla="*/ 925847 h 925847"/>
              <a:gd name="connsiteX7" fmla="*/ 0 w 1679159"/>
              <a:gd name="connsiteY7" fmla="*/ 863935 h 9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159" h="925847">
                <a:moveTo>
                  <a:pt x="0" y="0"/>
                </a:moveTo>
                <a:lnTo>
                  <a:pt x="123825" y="0"/>
                </a:lnTo>
                <a:lnTo>
                  <a:pt x="123825" y="756588"/>
                </a:lnTo>
                <a:lnTo>
                  <a:pt x="1431852" y="0"/>
                </a:lnTo>
                <a:lnTo>
                  <a:pt x="1679159" y="0"/>
                </a:lnTo>
                <a:lnTo>
                  <a:pt x="92869" y="917560"/>
                </a:lnTo>
                <a:cubicBezTo>
                  <a:pt x="83458" y="922999"/>
                  <a:pt x="72780" y="925857"/>
                  <a:pt x="61913" y="925847"/>
                </a:cubicBezTo>
                <a:cubicBezTo>
                  <a:pt x="27719" y="925847"/>
                  <a:pt x="0" y="898129"/>
                  <a:pt x="0" y="8639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21BA6915-E6D0-4619-9A50-B788D0048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0349" y="400837"/>
            <a:ext cx="357006" cy="35700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red brick wall with live, work, create. quote">
            <a:extLst>
              <a:ext uri="{FF2B5EF4-FFF2-40B4-BE49-F238E27FC236}">
                <a16:creationId xmlns:a16="http://schemas.microsoft.com/office/drawing/2014/main" id="{4D97A082-E59D-42FA-9BAF-C00C28690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 b="10643"/>
          <a:stretch/>
        </p:blipFill>
        <p:spPr bwMode="auto">
          <a:xfrm>
            <a:off x="7447722" y="1158680"/>
            <a:ext cx="4495749" cy="4388041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A38F7A-8C5A-4C30-AAD7-049DE29BA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8" b="2"/>
          <a:stretch/>
        </p:blipFill>
        <p:spPr bwMode="auto">
          <a:xfrm>
            <a:off x="615061" y="2638318"/>
            <a:ext cx="6436929" cy="3366052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230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25B8C08-2FE2-4EE7-8826-38541619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17733-1055-48FE-BEB8-7A7B5124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Sponsorship Options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BB0C-97A3-46DC-BA41-A84B6C7D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12" y="2355104"/>
            <a:ext cx="6395174" cy="4131405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Diamond Sponsorship - $1,000</a:t>
            </a:r>
          </a:p>
          <a:p>
            <a:pPr lvl="1"/>
            <a:r>
              <a:rPr lang="en-US" sz="2000" dirty="0"/>
              <a:t>2 Conference Tickets</a:t>
            </a:r>
          </a:p>
          <a:p>
            <a:pPr lvl="1"/>
            <a:r>
              <a:rPr lang="en-US" sz="2000" dirty="0"/>
              <a:t>Two (2) e-mails to all Attendees &amp; Speakers</a:t>
            </a:r>
          </a:p>
          <a:p>
            <a:pPr lvl="1"/>
            <a:r>
              <a:rPr lang="en-US" sz="2000" dirty="0"/>
              <a:t>Recognition on Conference Website</a:t>
            </a:r>
          </a:p>
          <a:p>
            <a:pPr lvl="1"/>
            <a:r>
              <a:rPr lang="en-US" sz="2000" dirty="0"/>
              <a:t>10 Minute Speaking Opportunity</a:t>
            </a:r>
          </a:p>
          <a:p>
            <a:r>
              <a:rPr lang="en-US" sz="2000" b="1" dirty="0"/>
              <a:t>Platinum Sponsorship $500</a:t>
            </a:r>
            <a:endParaRPr lang="en-US" sz="2000" dirty="0"/>
          </a:p>
          <a:p>
            <a:pPr lvl="1"/>
            <a:r>
              <a:rPr lang="en-US" sz="2000" dirty="0"/>
              <a:t>Conference Ticket</a:t>
            </a:r>
          </a:p>
          <a:p>
            <a:pPr lvl="1"/>
            <a:r>
              <a:rPr lang="en-US" sz="2000" dirty="0"/>
              <a:t>One e-mail to all Attendees &amp; Speakers</a:t>
            </a:r>
          </a:p>
          <a:p>
            <a:pPr lvl="1"/>
            <a:r>
              <a:rPr lang="en-US" sz="2000" dirty="0"/>
              <a:t>Recognition on Conference Website</a:t>
            </a:r>
          </a:p>
          <a:p>
            <a:pPr lvl="1"/>
            <a:r>
              <a:rPr lang="en-US" sz="2000" dirty="0"/>
              <a:t>Opportunity to Introduce a Speaker</a:t>
            </a:r>
          </a:p>
          <a:p>
            <a:r>
              <a:rPr lang="en-US" sz="2000" b="1" dirty="0"/>
              <a:t>Gold Sponsorship $250 </a:t>
            </a:r>
            <a:r>
              <a:rPr lang="en-US" sz="2000" dirty="0"/>
              <a:t>– </a:t>
            </a:r>
            <a:r>
              <a:rPr lang="en-US" sz="2000" b="1" dirty="0"/>
              <a:t>Best Option </a:t>
            </a:r>
            <a:r>
              <a:rPr lang="en-US" sz="2000" dirty="0"/>
              <a:t>if you can’t  attend the Conference and want to </a:t>
            </a:r>
            <a:r>
              <a:rPr lang="en-US" sz="2000" b="1" dirty="0"/>
              <a:t>Promote Your Business</a:t>
            </a:r>
            <a:r>
              <a:rPr lang="en-US" sz="2000" dirty="0"/>
              <a:t> on the Conference Web Site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6DBDB232-D820-9948-8C64-DA8836E8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1434508"/>
            <a:ext cx="4397433" cy="8135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C9D4C473-A1CE-4E99-BB65-DA9F1340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8" b="2"/>
          <a:stretch/>
        </p:blipFill>
        <p:spPr bwMode="auto">
          <a:xfrm>
            <a:off x="7083423" y="4051210"/>
            <a:ext cx="4395569" cy="18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1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B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A5E94-B9B9-442F-8534-2FF87A5A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62" y="1409253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+mn-lt"/>
              </a:rPr>
              <a:t>Reason #5: </a:t>
            </a:r>
            <a:br>
              <a:rPr lang="en-US" sz="4000" b="1" dirty="0"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solidFill>
                  <a:srgbClr val="FFFFFF"/>
                </a:solidFill>
                <a:latin typeface="+mn-lt"/>
              </a:rPr>
              <a:t>To Have Fun!</a:t>
            </a:r>
          </a:p>
        </p:txBody>
      </p:sp>
      <p:pic>
        <p:nvPicPr>
          <p:cNvPr id="7172" name="Picture 4" descr="Women in meditation while practicing yoga in a training room. Happy, calm and relaxing.">
            <a:extLst>
              <a:ext uri="{FF2B5EF4-FFF2-40B4-BE49-F238E27FC236}">
                <a16:creationId xmlns:a16="http://schemas.microsoft.com/office/drawing/2014/main" id="{CAA656DA-73FD-4287-A05B-270B2368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r="-1" b="-1"/>
          <a:stretch/>
        </p:blipFill>
        <p:spPr bwMode="auto">
          <a:xfrm>
            <a:off x="4038599" y="2624015"/>
            <a:ext cx="3458228" cy="29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oman in gray cardigan holding glass cup">
            <a:extLst>
              <a:ext uri="{FF2B5EF4-FFF2-40B4-BE49-F238E27FC236}">
                <a16:creationId xmlns:a16="http://schemas.microsoft.com/office/drawing/2014/main" id="{3076917B-0251-4962-84A2-B5365CA0C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r="1" b="1"/>
          <a:stretch/>
        </p:blipFill>
        <p:spPr bwMode="auto">
          <a:xfrm>
            <a:off x="7770367" y="2624016"/>
            <a:ext cx="3456432" cy="29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34238F5-724A-49C4-A0C3-C9B8719E8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8" b="2"/>
          <a:stretch/>
        </p:blipFill>
        <p:spPr bwMode="auto">
          <a:xfrm>
            <a:off x="4659055" y="480527"/>
            <a:ext cx="6222623" cy="1941341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05986-46D0-4B0D-95E0-CFF0CBCEDAE8}"/>
              </a:ext>
            </a:extLst>
          </p:cNvPr>
          <p:cNvSpPr txBox="1"/>
          <p:nvPr/>
        </p:nvSpPr>
        <p:spPr>
          <a:xfrm>
            <a:off x="8216349" y="5531875"/>
            <a:ext cx="301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Wine Tasting / Social Hours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17AF5-6BCF-4B71-B972-E14C5F10421B}"/>
              </a:ext>
            </a:extLst>
          </p:cNvPr>
          <p:cNvSpPr txBox="1"/>
          <p:nvPr/>
        </p:nvSpPr>
        <p:spPr>
          <a:xfrm>
            <a:off x="5261113" y="5531875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Yoga</a:t>
            </a:r>
          </a:p>
        </p:txBody>
      </p:sp>
    </p:spTree>
    <p:extLst>
      <p:ext uri="{BB962C8B-B14F-4D97-AF65-F5344CB8AC3E}">
        <p14:creationId xmlns:p14="http://schemas.microsoft.com/office/powerpoint/2010/main" val="419227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BB0C-97A3-46DC-BA41-A84B6C7D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699" y="2760030"/>
            <a:ext cx="7501260" cy="3009060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Member:  $525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Professional Member: $299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Student: $95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$744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Members: $279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9D4C473-A1CE-4E99-BB65-DA9F1340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8" b="2"/>
          <a:stretch/>
        </p:blipFill>
        <p:spPr bwMode="auto">
          <a:xfrm>
            <a:off x="592729" y="3147320"/>
            <a:ext cx="3362174" cy="1738685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50D70-0C72-4B80-B2B5-D6421B73F65D}"/>
              </a:ext>
            </a:extLst>
          </p:cNvPr>
          <p:cNvSpPr txBox="1"/>
          <p:nvPr/>
        </p:nvSpPr>
        <p:spPr>
          <a:xfrm>
            <a:off x="4612288" y="5769090"/>
            <a:ext cx="57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*This Offer Expires on October 31, 2021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DB2E6-F0F9-5343-9C03-0AB2624362BF}"/>
              </a:ext>
            </a:extLst>
          </p:cNvPr>
          <p:cNvSpPr txBox="1"/>
          <p:nvPr/>
        </p:nvSpPr>
        <p:spPr>
          <a:xfrm>
            <a:off x="447261" y="229950"/>
            <a:ext cx="11174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the Word!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/ Membership Combo Pricing*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Ticket PLUS Membership through Dec 2022</a:t>
            </a:r>
          </a:p>
        </p:txBody>
      </p:sp>
    </p:spTree>
    <p:extLst>
      <p:ext uri="{BB962C8B-B14F-4D97-AF65-F5344CB8AC3E}">
        <p14:creationId xmlns:p14="http://schemas.microsoft.com/office/powerpoint/2010/main" val="387069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545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Roboto</vt:lpstr>
      <vt:lpstr>Office Theme</vt:lpstr>
      <vt:lpstr>5 Reasons to Attend Consult-Con</vt:lpstr>
      <vt:lpstr>[Learn From Two of The Most Influential Business Thinkers of Our Lifetime]    #1 – Dr. Philip Kotler </vt:lpstr>
      <vt:lpstr>[Learn From Two of The Most Influential Business Thinkers of Our Lifetime]  </vt:lpstr>
      <vt:lpstr>Reason #2:  Improving Your Business </vt:lpstr>
      <vt:lpstr>Reason #3: Networking Get Advice – Gain A Different Perspective –  Develop Long-Term Relationships – Strengthen Business Connections – Get New Tips &amp; Ideas – Elevate Your Profile –  Advance Your Career – Gain More Knowledge – Meet New People – Be Inspired – Remain Relevant – Catch Up With Old Friends – Find Out What’s Working.  </vt:lpstr>
      <vt:lpstr>Reason #4:  Strengthen Your Brand  </vt:lpstr>
      <vt:lpstr>Sponsorship Options</vt:lpstr>
      <vt:lpstr>Reason #5:  To Have Fun!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Reasons to Attend Consult-Con</dc:title>
  <dc:creator>James Talerico</dc:creator>
  <cp:lastModifiedBy>Jennifer Leake</cp:lastModifiedBy>
  <cp:revision>21</cp:revision>
  <dcterms:created xsi:type="dcterms:W3CDTF">2021-10-03T19:30:50Z</dcterms:created>
  <dcterms:modified xsi:type="dcterms:W3CDTF">2021-10-06T00:38:29Z</dcterms:modified>
</cp:coreProperties>
</file>